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de843d291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de843d291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de843d291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3de843d291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de843d291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3de843d291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de843d291_0_1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de843d291_0_1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de843d291_0_1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de843d291_0_1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994ef086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994ef086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de843d291_0_1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de843d291_0_1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de843d291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3de843d291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Info from pg 5-6 in “Introduction to TCAS II”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de843d291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3de843d291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de843d291_0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3de843d291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– Notes for myself (or whoever records this slide) → ta’s a warnings about treats posed by nearby aircrafts. RA’s are specific directions like “climb” or “level off” that the TCAS system gives in order to try and prevent a collision. “ALIM” in the image will be explained on the next slide.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f93266b6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2f93266b6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→ This is the table, TAU is the closest point of approach time, SL is </a:t>
            </a:r>
            <a:r>
              <a:rPr lang="en"/>
              <a:t>significance</a:t>
            </a:r>
            <a:r>
              <a:rPr lang="en"/>
              <a:t> level, DMOD is distance modification. ZTHR is a fixed </a:t>
            </a:r>
            <a:r>
              <a:rPr lang="en"/>
              <a:t>altitude</a:t>
            </a:r>
            <a:r>
              <a:rPr lang="en"/>
              <a:t> threshold. ALIM is the desired vertical </a:t>
            </a:r>
            <a:r>
              <a:rPr lang="en"/>
              <a:t>separation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de843d291_0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3de843d291_0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PM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 found in pg 6-9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de843d291_0_1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de843d291_0_1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 from pg 8-9 in “Introduction to TCAS II”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PM</a:t>
            </a: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20f98a6e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20f98a6e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 from pg 8-9 in “Introduction to TCAS II”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PM</a:t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de843d291_0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de843d291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PM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–Shall statement 1 found on pg.5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</a:t>
            </a: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Shall statement 2 found on pg.11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–Shall statement 3 found on pg.11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–Shall statement 5 found on pg.17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–Shall statement 7 found on pg.22</a:t>
            </a:r>
            <a:endParaRPr i="1" sz="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TCAS II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5:</a:t>
            </a:r>
            <a:r>
              <a:rPr lang="en"/>
              <a:t> </a:t>
            </a:r>
            <a:r>
              <a:rPr lang="en"/>
              <a:t>Ahmed Ben Sidhom, Paul Maienza, Jacob Boyle, Alexander Goldbacher, </a:t>
            </a:r>
            <a:r>
              <a:rPr lang="en"/>
              <a:t>Harrison Tashjian, Zachary Keyek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311700" y="2175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Plan: </a:t>
            </a:r>
            <a:r>
              <a:rPr lang="en"/>
              <a:t>Demonstration</a:t>
            </a:r>
            <a:r>
              <a:rPr lang="en"/>
              <a:t> of TCAS II</a:t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311700" y="927875"/>
            <a:ext cx="5885700" cy="3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-30749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823"/>
              <a:t>Ensure the TCAS panel is set correctly (Requirement 6 &amp; 7)</a:t>
            </a:r>
            <a:endParaRPr sz="3823"/>
          </a:p>
          <a:p>
            <a:pPr indent="-30749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823">
                <a:solidFill>
                  <a:srgbClr val="000000"/>
                </a:solidFill>
              </a:rPr>
              <a:t>Demonstration will be conducted in 3 interactive simulation stages:</a:t>
            </a:r>
            <a:endParaRPr sz="3823">
              <a:solidFill>
                <a:srgbClr val="000000"/>
              </a:solidFill>
            </a:endParaRPr>
          </a:p>
          <a:p>
            <a:pPr indent="-30749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AutoNum type="arabicPeriod"/>
            </a:pPr>
            <a:r>
              <a:rPr b="1" lang="en" sz="3823">
                <a:solidFill>
                  <a:srgbClr val="000000"/>
                </a:solidFill>
              </a:rPr>
              <a:t>CPA/TCPA Conflict Simulator</a:t>
            </a:r>
            <a:endParaRPr b="1" sz="3823">
              <a:solidFill>
                <a:srgbClr val="000000"/>
              </a:solidFill>
            </a:endParaRPr>
          </a:p>
          <a:p>
            <a:pPr indent="-307498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○"/>
            </a:pPr>
            <a:r>
              <a:rPr lang="en" sz="3823">
                <a:solidFill>
                  <a:srgbClr val="000000"/>
                </a:solidFill>
              </a:rPr>
              <a:t>Adjust Latitude, Longitude, and Altitude of aircraft</a:t>
            </a:r>
            <a:endParaRPr sz="3823">
              <a:solidFill>
                <a:srgbClr val="000000"/>
              </a:solidFill>
            </a:endParaRPr>
          </a:p>
          <a:p>
            <a:pPr indent="-307498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○"/>
            </a:pPr>
            <a:r>
              <a:rPr lang="en" sz="3823">
                <a:solidFill>
                  <a:srgbClr val="000000"/>
                </a:solidFill>
              </a:rPr>
              <a:t>Modify safety zone thresholds</a:t>
            </a:r>
            <a:endParaRPr sz="3823">
              <a:solidFill>
                <a:srgbClr val="000000"/>
              </a:solidFill>
            </a:endParaRPr>
          </a:p>
          <a:p>
            <a:pPr indent="-307498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○"/>
            </a:pPr>
            <a:r>
              <a:rPr lang="en" sz="3823">
                <a:solidFill>
                  <a:srgbClr val="000000"/>
                </a:solidFill>
              </a:rPr>
              <a:t>Simulates predicted Closest Point of Approach (CPA) and Time to CPA (TCPA)</a:t>
            </a:r>
            <a:br>
              <a:rPr lang="en" sz="3823">
                <a:solidFill>
                  <a:srgbClr val="000000"/>
                </a:solidFill>
              </a:rPr>
            </a:br>
            <a:endParaRPr sz="3823">
              <a:solidFill>
                <a:srgbClr val="000000"/>
              </a:solidFill>
            </a:endParaRPr>
          </a:p>
          <a:p>
            <a:pPr indent="-30749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AutoNum type="arabicPeriod"/>
            </a:pPr>
            <a:r>
              <a:rPr b="1" lang="en" sz="3823">
                <a:solidFill>
                  <a:srgbClr val="000000"/>
                </a:solidFill>
              </a:rPr>
              <a:t>ADS-B Real-Time CPA/TCPA Viewer</a:t>
            </a:r>
            <a:endParaRPr b="1" sz="3823">
              <a:solidFill>
                <a:srgbClr val="000000"/>
              </a:solidFill>
            </a:endParaRPr>
          </a:p>
          <a:p>
            <a:pPr indent="-307498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○"/>
            </a:pPr>
            <a:r>
              <a:rPr lang="en" sz="3823">
                <a:solidFill>
                  <a:srgbClr val="000000"/>
                </a:solidFill>
              </a:rPr>
              <a:t>View real-time aircraft positions from ADS-B data</a:t>
            </a:r>
            <a:endParaRPr sz="3823">
              <a:solidFill>
                <a:srgbClr val="000000"/>
              </a:solidFill>
            </a:endParaRPr>
          </a:p>
          <a:p>
            <a:pPr indent="-307498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○"/>
            </a:pPr>
            <a:r>
              <a:rPr lang="en" sz="3823">
                <a:solidFill>
                  <a:srgbClr val="000000"/>
                </a:solidFill>
              </a:rPr>
              <a:t>Change CPA safety threshold and prediction time window</a:t>
            </a:r>
            <a:endParaRPr sz="3823">
              <a:solidFill>
                <a:srgbClr val="000000"/>
              </a:solidFill>
            </a:endParaRPr>
          </a:p>
          <a:p>
            <a:pPr indent="-307498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○"/>
            </a:pPr>
            <a:r>
              <a:rPr lang="en" sz="3823">
                <a:solidFill>
                  <a:srgbClr val="000000"/>
                </a:solidFill>
              </a:rPr>
              <a:t>Highlights conflict warnings when thresholds are exceeded</a:t>
            </a:r>
            <a:br>
              <a:rPr lang="en" sz="3823">
                <a:solidFill>
                  <a:srgbClr val="000000"/>
                </a:solidFill>
              </a:rPr>
            </a:br>
            <a:endParaRPr sz="3823">
              <a:solidFill>
                <a:srgbClr val="000000"/>
              </a:solidFill>
            </a:endParaRPr>
          </a:p>
          <a:p>
            <a:pPr indent="-30749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AutoNum type="arabicPeriod"/>
            </a:pPr>
            <a:r>
              <a:rPr b="1" lang="en" sz="3823">
                <a:solidFill>
                  <a:srgbClr val="000000"/>
                </a:solidFill>
              </a:rPr>
              <a:t>RL Aircraft Real-Time Simulation</a:t>
            </a:r>
            <a:endParaRPr b="1" sz="3823">
              <a:solidFill>
                <a:srgbClr val="000000"/>
              </a:solidFill>
            </a:endParaRPr>
          </a:p>
          <a:p>
            <a:pPr indent="-307498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○"/>
            </a:pPr>
            <a:r>
              <a:rPr lang="en" sz="3823">
                <a:solidFill>
                  <a:srgbClr val="000000"/>
                </a:solidFill>
              </a:rPr>
              <a:t>Animated intruder aircraft simulate dynamic conflict conditions</a:t>
            </a:r>
            <a:endParaRPr sz="3823">
              <a:solidFill>
                <a:srgbClr val="000000"/>
              </a:solidFill>
            </a:endParaRPr>
          </a:p>
          <a:p>
            <a:pPr indent="-307498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○"/>
            </a:pPr>
            <a:r>
              <a:rPr lang="en" sz="3823">
                <a:solidFill>
                  <a:srgbClr val="000000"/>
                </a:solidFill>
              </a:rPr>
              <a:t>Reinforcement Learning agent adjusts trajectory to maintain safe separation</a:t>
            </a:r>
            <a:endParaRPr sz="3823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400" y="864725"/>
            <a:ext cx="2641800" cy="2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2647800" y="130875"/>
            <a:ext cx="38484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</a:t>
            </a:r>
            <a:r>
              <a:rPr lang="en"/>
              <a:t> Test Procedure</a:t>
            </a:r>
            <a:endParaRPr/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311700" y="783500"/>
            <a:ext cx="5877000" cy="4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Step 1: Check the TCAS panel is working properly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Step 2: Verify Mode S transponder functionality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Step 3: </a:t>
            </a:r>
            <a:r>
              <a:rPr lang="en" sz="1600">
                <a:solidFill>
                  <a:srgbClr val="000000"/>
                </a:solidFill>
              </a:rPr>
              <a:t>Launch CPA/TCPA Conflict Simulator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Adjust Lat/Long/Alt of multiple aircraft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Observe predicted CPA and TCPA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Step 4: </a:t>
            </a:r>
            <a:r>
              <a:rPr lang="en" sz="1600">
                <a:solidFill>
                  <a:srgbClr val="000000"/>
                </a:solidFill>
              </a:rPr>
              <a:t>Use ADS-B Viewer to simulate real-time airspace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Modify CPA threshold and monitor live aircraft interactions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Step 5: </a:t>
            </a:r>
            <a:r>
              <a:rPr lang="en" sz="1600">
                <a:solidFill>
                  <a:srgbClr val="000000"/>
                </a:solidFill>
              </a:rPr>
              <a:t>Activate RL Aircraft Simulation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Watch AI-controlled aircraft respond to intruder maneuvers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Observe if the system maintains safe CPA distance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Step 6: Compare alerts and avoidance maneuvers with TCAS II logic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Step 7: Document system behavior, response time, and any deviations</a:t>
            </a:r>
            <a:endParaRPr sz="1600"/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0" l="1670" r="-1670" t="0"/>
          <a:stretch/>
        </p:blipFill>
        <p:spPr>
          <a:xfrm>
            <a:off x="6027725" y="948650"/>
            <a:ext cx="3116275" cy="207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311700" y="1405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Methods</a:t>
            </a:r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311700" y="748300"/>
            <a:ext cx="8520600" cy="3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1 - Simulate equipment reliability through estimated MTBF qualified life in environment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2 - Use components that are rated for operation at temperatures of -20F to 120F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3 - Test CPA/TCPA logic by manually adjusting aircraft positions and observing predicted outputs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4</a:t>
            </a:r>
            <a:r>
              <a:rPr lang="en" sz="1400"/>
              <a:t> - Adjust ADS-B parameters and CPA thresholds to validate conflict detection accuracy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5 - Simulate animated intruders using RL to observe collision avoidance in real time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6 - Monitor vertical resolution advisories (e.g., “Level Off”) in response to CPA violations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7 - Evaluate system performance with multiple simultaneous intruders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8 - Log alert timing and ensure system meets response expectations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9 - Confirm TCAS goes into standby mode upon simulated Mode S transponder failure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10 - Simulate lightning strikes and follow IEEE 998-1996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11 - Compare RL actions to standard TCAS RA logic under similar conditions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12 - Verify alert clarity and correctness based on varying tau and threshold values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Simulation/Demonstration of TCAS II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Walkthrough &amp; Demo Overview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</a:t>
            </a:r>
            <a:endParaRPr/>
          </a:p>
        </p:txBody>
      </p:sp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311700" y="1067175"/>
            <a:ext cx="8520600" cy="26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400">
                <a:solidFill>
                  <a:srgbClr val="000000"/>
                </a:solidFill>
              </a:rPr>
              <a:t>[1] FAA, “TCAS II V7.1 Intro booklet,” 2011. Available: https://www.faa.gov/documentlibrary/media/advisory_circular/tcas%20ii%20v7.1%20intro%20booklet.pdf</a:t>
            </a:r>
            <a:endParaRPr i="1" sz="4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400">
                <a:solidFill>
                  <a:srgbClr val="000000"/>
                </a:solidFill>
              </a:rPr>
              <a:t>[2] “On the Feasibility of Exploiting Traffic Collision Avoidance System Vulnerabilities.” Accessed: May 07, 2025. [Online]. Available: https://beerkay.github.io/papers/Berkay2020TCASCNS.pdf</a:t>
            </a:r>
            <a:endParaRPr i="1" sz="4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400">
                <a:solidFill>
                  <a:srgbClr val="000000"/>
                </a:solidFill>
              </a:rPr>
              <a:t>[3] NBAA, “Traffic Alert and Collision Avoidance System (TCAS) | NBAA - National Business Aviation Association,” NBAA - National Business Aviation Association, 2019. https://nbaa.org/aircraft-operations/communications-navigation-surveillance-cns/tcas/</a:t>
            </a:r>
            <a:endParaRPr i="1" sz="4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400">
                <a:solidFill>
                  <a:srgbClr val="000000"/>
                </a:solidFill>
              </a:rPr>
              <a:t>[4] P. Berges and J. Reed, “Exploring the Vulnerabilities of Traffic Collision Avoidance Systems (TCAS) Through Software Defined Radio (SDR) Exploitation,” 2019. Available: https://vtechworks.lib.vt.edu/server/api/core/bitstreams/6872fd9a-63d4-4be8-b94e-10d4cebf55cb/content</a:t>
            </a:r>
            <a:endParaRPr i="1" sz="4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400">
                <a:solidFill>
                  <a:srgbClr val="000000"/>
                </a:solidFill>
              </a:rPr>
              <a:t>[5] “Technology,” www.aopa.org, Sep. 07, 2020. https://www.aopa.org/training-and-safety/online-learning/safety-spotlights/collision-avoidance/technology</a:t>
            </a:r>
            <a:endParaRPr i="1" sz="4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400">
                <a:solidFill>
                  <a:srgbClr val="000000"/>
                </a:solidFill>
              </a:rPr>
              <a:t>[6] “Ttr 4100 Tcas Ii,” ‎@CollinsAero, 2025. https://www.collinsaerospace.com/what-we-do/industries/business-aviation/flight-deck/additional-flight-deck/traffic-awareness/ttr-4100-tcas-ii (accessed May 07, 2025).</a:t>
            </a:r>
            <a:endParaRPr i="1" sz="4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400">
                <a:solidFill>
                  <a:srgbClr val="000000"/>
                </a:solidFill>
              </a:rPr>
              <a:t>[7] “Part II Implementing TCAS.” Accessed: May 07, 2025. [Online]. Available: https://www.princeton.edu/~ota/disk1/1989/8929/892905.PDF</a:t>
            </a:r>
            <a:endParaRPr i="1" sz="4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7"/>
          <p:cNvSpPr txBox="1"/>
          <p:nvPr/>
        </p:nvSpPr>
        <p:spPr>
          <a:xfrm>
            <a:off x="311700" y="3603775"/>
            <a:ext cx="64800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[8] W. Harman, “TCAS: A System for Preventing Midair Collisions.” Available: https://www.ll.mit.edu/sites/default/files/publication/doc/tcas-system-preventing-midair-collisions-harman-ja-6399.pdf</a:t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[9] “safety - How does TCAS work?,” Aviation Stack Exchange. https://aviation.stackexchange.com/questions/1883/how-does-tcas-work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169050" y="1503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TCAS II?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169050" y="836425"/>
            <a:ext cx="5409900" cy="27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Definition – TCAS II stands for Traffic Alert and Collision Avoidance System II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/>
              <a:t>Purpose</a:t>
            </a:r>
            <a:endParaRPr sz="72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7200"/>
              <a:t>Reduce the Risk of Mid-Air Collisions</a:t>
            </a:r>
            <a:endParaRPr sz="7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200"/>
              <a:t>Provide Collision Avoidance independent of ATC</a:t>
            </a:r>
            <a:endParaRPr sz="7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200"/>
              <a:t>Coordinate with other TCAS-II Equipped Aircrafts using Traffic Advisories (TAs) and Resolution Advisories (RAs)</a:t>
            </a:r>
            <a:endParaRPr sz="72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117425" y="3805825"/>
            <a:ext cx="3187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Reference Source: Introduction to TCAS II by the Federal Aviation Administration (FAA), dated February 28, 2011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075" y="371450"/>
            <a:ext cx="2978275" cy="29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6234063" y="3358450"/>
            <a:ext cx="1884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Image of TCAS II </a:t>
            </a: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Display</a:t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4866625" y="138675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Significance of TCAS II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00" y="382750"/>
            <a:ext cx="4273853" cy="38912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" name="Google Shape;102;p15"/>
          <p:cNvSpPr txBox="1"/>
          <p:nvPr/>
        </p:nvSpPr>
        <p:spPr>
          <a:xfrm>
            <a:off x="582075" y="4554975"/>
            <a:ext cx="34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Figure 2: Diagram of the TCAS ll [2]</a:t>
            </a:r>
            <a:endParaRPr i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4875325" y="4182300"/>
            <a:ext cx="879000" cy="569400"/>
          </a:xfrm>
          <a:prstGeom prst="rect">
            <a:avLst/>
          </a:prstGeom>
          <a:solidFill>
            <a:srgbClr val="2D398B"/>
          </a:solidFill>
          <a:ln cap="flat" cmpd="sng" w="9525">
            <a:solidFill>
              <a:srgbClr val="2D39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5"/>
          <p:cNvSpPr txBox="1"/>
          <p:nvPr>
            <p:ph idx="2" type="body"/>
          </p:nvPr>
        </p:nvSpPr>
        <p:spPr>
          <a:xfrm>
            <a:off x="4642875" y="1321875"/>
            <a:ext cx="43119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Enhances Aviation Safety by reduction of mid-air collision risk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50000"/>
              <a:buChar char="●"/>
            </a:pPr>
            <a:r>
              <a:rPr lang="en"/>
              <a:t>Allows correction independent of ATC    </a:t>
            </a:r>
            <a:r>
              <a:rPr i="1" lang="en" sz="1200"/>
              <a:t>(Air Traffic Control)</a:t>
            </a:r>
            <a:endParaRPr i="1" sz="12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50000"/>
              <a:buChar char="●"/>
            </a:pPr>
            <a:r>
              <a:rPr lang="en"/>
              <a:t>Brings an element of communication between aircrafts by using TAs and RAs </a:t>
            </a:r>
            <a:r>
              <a:rPr i="1" lang="en" sz="1200"/>
              <a:t>(Traffic Advisories, Resolution Advisories)</a:t>
            </a:r>
            <a:endParaRPr i="1" sz="1200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Balance of reactive and proactive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Example of standardization of aircraft equipment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Reduces chance of human error through automatic collision avoidance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 of TCAS II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182550" y="491700"/>
            <a:ext cx="8700300" cy="44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Early Collision Avoidance 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Spurred by the 1956 collision over the Grand Canyon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Originally were passive, non-cooperative systems.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Closest point of approach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Variable (seconds)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in TCAS II as the time for closest point of approach.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for measurements for when TA’s and RA’s should be given.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TAs / RAs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Traffic Advisories (TA) are warnings.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Resolution Advisories (RA) are actions or directions.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TA’s happen before RA’s.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111" name="Google Shape;111;p16"/>
          <p:cNvSpPr txBox="1"/>
          <p:nvPr/>
        </p:nvSpPr>
        <p:spPr>
          <a:xfrm>
            <a:off x="182550" y="4048125"/>
            <a:ext cx="3000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Reference Source: Introduction to TCAS II by the Federal Aviation Administration (FAA), dated February 28, 2011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16" title="images.jpg"/>
          <p:cNvPicPr preferRelativeResize="0"/>
          <p:nvPr/>
        </p:nvPicPr>
        <p:blipFill rotWithShape="1">
          <a:blip r:embed="rId3">
            <a:alphaModFix/>
          </a:blip>
          <a:srcRect b="15397" l="0" r="0" t="0"/>
          <a:stretch/>
        </p:blipFill>
        <p:spPr>
          <a:xfrm>
            <a:off x="5945275" y="560825"/>
            <a:ext cx="3000000" cy="142128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5976924" y="2024950"/>
            <a:ext cx="2936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Image of two planes following ALIM</a:t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311700" y="1798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 of TCAS II</a:t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182550" y="4048125"/>
            <a:ext cx="3000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Reference Source: Introduction to TCAS II by the Federal Aviation Administration (FAA), dated February 28, 2011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820699"/>
            <a:ext cx="8373274" cy="29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1690050" y="521150"/>
            <a:ext cx="2782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TCAS II Timeline </a:t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432000" y="1209800"/>
            <a:ext cx="5298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1981 - Congress mandates FAA to develop </a:t>
            </a:r>
            <a:r>
              <a:rPr lang="en" sz="2000"/>
              <a:t>collision</a:t>
            </a:r>
            <a:r>
              <a:rPr lang="en" sz="2000"/>
              <a:t> avoidance system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1986 - Mid -air collision prompts FAA to require TCAS II on some aircrafts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1989 - TCAS II 6.0 units were released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1993 - TCAS II 6.04a units were released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1999 - TCAS II 7.0 units were released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2008 - TCAS II 7.1 units were released</a:t>
            </a:r>
            <a:endParaRPr sz="2000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449" y="145500"/>
            <a:ext cx="2590500" cy="347127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6050250" y="3439750"/>
            <a:ext cx="2112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Image of TCAS II 7.1 Processor</a:t>
            </a:r>
            <a:endParaRPr i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172425" y="717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TCAS II Versions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122675" y="623000"/>
            <a:ext cx="5972700" cy="46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Version 6.0</a:t>
            </a:r>
            <a:endParaRPr b="1"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Triggered by 1986 mid-air collision over Cerritos, California between a DC-9 and a private aircraft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FAA mandated rule in 1989 that required TCAS II on passenger aircraft with more than 30 seats by end of 1991 (was extended to 1993)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TCAS Transition Program (TTP) began in late 1991 to do operational evaluations (in the US)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EUROCONTROL in Europe and JCAB Evaluations in Japan (other countries did </a:t>
            </a:r>
            <a:r>
              <a:rPr lang="en" sz="1500"/>
              <a:t>evaluations as well)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Version 6.04a</a:t>
            </a:r>
            <a:endParaRPr b="1"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Came from result of operational evaluations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Reduction of nuisance alerts occurring at low altitudes &amp; during level off maneuvers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Correction of issue in altitude crossing logic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100" y="485500"/>
            <a:ext cx="1528675" cy="15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396" y="2410072"/>
            <a:ext cx="2758103" cy="9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172425" y="717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TCAS II Versions (cont.)</a:t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122675" y="623000"/>
            <a:ext cx="5254800" cy="4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Version 7.0</a:t>
            </a:r>
            <a:endParaRPr b="1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Result of TTP evaluation of Version 6.04a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Indicated actual vertical displacement from RA response was often &gt;300 feet </a:t>
            </a:r>
            <a:r>
              <a:rPr lang="en">
                <a:solidFill>
                  <a:srgbClr val="000000"/>
                </a:solidFill>
              </a:rPr>
              <a:t>and</a:t>
            </a:r>
            <a:r>
              <a:rPr lang="en" sz="1400">
                <a:solidFill>
                  <a:srgbClr val="000000"/>
                </a:solidFill>
              </a:rPr>
              <a:t> had adverse affect on controllers &amp; the ATC system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Reduced the number of RAs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Minimize altitude displacement in response to RAs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Version 7.1</a:t>
            </a:r>
            <a:endParaRPr b="1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Result of EUROCONTROL evaluation of Version 7.0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Response to Near-miss in Japan (2001) and mid-air collision over Ueberlingen, Germany (2002)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Allowed additional sense reversal RAs to better handle vertical chase geometries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Replaced “Adjust Vertical Speed, Adjust” (AVSA) RAs with “Level Off, Level Off” (LOLO) to prevent pilots from increasing vertical rate incorrectly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b="0" l="6583" r="3106" t="0"/>
          <a:stretch/>
        </p:blipFill>
        <p:spPr>
          <a:xfrm>
            <a:off x="5219400" y="679550"/>
            <a:ext cx="3682200" cy="21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5959050" y="2839475"/>
            <a:ext cx="22029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Vision Representation of AVSA vs. LOLO</a:t>
            </a:r>
            <a:endParaRPr i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150550" y="71700"/>
            <a:ext cx="27798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Shall Statements</a:t>
            </a:r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0" y="577950"/>
            <a:ext cx="5357700" cy="4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774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517">
                <a:solidFill>
                  <a:srgbClr val="000000"/>
                </a:solidFill>
              </a:rPr>
              <a:t>The TCAS II system shall provide Traffic Advisories (TAs) and Resolution Advisories (RAs) in the vertical dimension to maintain or increase vertical separation between aircraft.</a:t>
            </a:r>
            <a:endParaRPr i="1" sz="1517">
              <a:solidFill>
                <a:srgbClr val="000000"/>
              </a:solidFill>
            </a:endParaRPr>
          </a:p>
          <a:p>
            <a:pPr indent="-31774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517">
                <a:solidFill>
                  <a:srgbClr val="000000"/>
                </a:solidFill>
              </a:rPr>
              <a:t>The TCAS II Computer Unit shall perform airspace surveillance, intruder tracking, own aircraft altitude tracking, threat detection, RA maneuver selection, and advisory generation.</a:t>
            </a:r>
            <a:endParaRPr i="1" sz="1517">
              <a:solidFill>
                <a:srgbClr val="000000"/>
              </a:solidFill>
            </a:endParaRPr>
          </a:p>
          <a:p>
            <a:pPr indent="-31774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517">
                <a:solidFill>
                  <a:srgbClr val="000000"/>
                </a:solidFill>
              </a:rPr>
              <a:t>The Mode S transponder shall be installed and operational for TCAS II to function.</a:t>
            </a:r>
            <a:endParaRPr sz="1517">
              <a:solidFill>
                <a:srgbClr val="000000"/>
              </a:solidFill>
            </a:endParaRPr>
          </a:p>
          <a:p>
            <a:pPr indent="-31774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517">
                <a:solidFill>
                  <a:srgbClr val="000000"/>
                </a:solidFill>
              </a:rPr>
              <a:t>TCAS II shall be capable of simultaneously tracking up to 30 transponder-equipped aircraft within a nominal range of 30 nautical miles.</a:t>
            </a:r>
            <a:endParaRPr sz="1517">
              <a:solidFill>
                <a:srgbClr val="000000"/>
              </a:solidFill>
            </a:endParaRPr>
          </a:p>
          <a:p>
            <a:pPr indent="-31774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517">
                <a:solidFill>
                  <a:srgbClr val="000000"/>
                </a:solidFill>
              </a:rPr>
              <a:t>The TCAS II logic shall use sensitivity levels to adjust the alerting thresholds based on the aircraft's altitude.</a:t>
            </a:r>
            <a:endParaRPr i="1" sz="1517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412" y="462300"/>
            <a:ext cx="3446025" cy="14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6535013" y="2076963"/>
            <a:ext cx="14148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TCAS Protection Volume</a:t>
            </a:r>
            <a:endParaRPr i="1"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4">
            <a:alphaModFix/>
          </a:blip>
          <a:srcRect b="36190" l="0" r="0" t="34490"/>
          <a:stretch/>
        </p:blipFill>
        <p:spPr>
          <a:xfrm>
            <a:off x="5881000" y="2651575"/>
            <a:ext cx="2722825" cy="7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6392975" y="3449900"/>
            <a:ext cx="169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Image of Mode S Transponder</a:t>
            </a:r>
            <a:endParaRPr i="1"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